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41" r:id="rId1"/>
  </p:sldMasterIdLst>
  <p:handoutMasterIdLst>
    <p:handoutMasterId r:id="rId26"/>
  </p:handoutMasterIdLst>
  <p:sldIdLst>
    <p:sldId id="276" r:id="rId2"/>
    <p:sldId id="277" r:id="rId3"/>
    <p:sldId id="273" r:id="rId4"/>
    <p:sldId id="272" r:id="rId5"/>
    <p:sldId id="287" r:id="rId6"/>
    <p:sldId id="305" r:id="rId7"/>
    <p:sldId id="288" r:id="rId8"/>
    <p:sldId id="289" r:id="rId9"/>
    <p:sldId id="301" r:id="rId10"/>
    <p:sldId id="302" r:id="rId11"/>
    <p:sldId id="303" r:id="rId12"/>
    <p:sldId id="290" r:id="rId13"/>
    <p:sldId id="296" r:id="rId14"/>
    <p:sldId id="293" r:id="rId15"/>
    <p:sldId id="295" r:id="rId16"/>
    <p:sldId id="297" r:id="rId17"/>
    <p:sldId id="292" r:id="rId18"/>
    <p:sldId id="298" r:id="rId19"/>
    <p:sldId id="291" r:id="rId20"/>
    <p:sldId id="294" r:id="rId21"/>
    <p:sldId id="299" r:id="rId22"/>
    <p:sldId id="300" r:id="rId23"/>
    <p:sldId id="304" r:id="rId24"/>
    <p:sldId id="271" r:id="rId25"/>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22" y="13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0" d="100"/>
          <a:sy n="100" d="100"/>
        </p:scale>
        <p:origin x="4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0BD33-A1F8-49A9-B04D-B1E56D19E00D}" type="datetimeFigureOut">
              <a:rPr lang="en-US" smtClean="0"/>
              <a:t>8/24/2017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F7FBBA-C8F5-4977-836B-5049A9A3F15D}" type="slidenum">
              <a:rPr lang="en-US" smtClean="0"/>
              <a:t>‹#›</a:t>
            </a:fld>
            <a:endParaRPr lang="en-US"/>
          </a:p>
        </p:txBody>
      </p:sp>
    </p:spTree>
    <p:extLst>
      <p:ext uri="{BB962C8B-B14F-4D97-AF65-F5344CB8AC3E}">
        <p14:creationId xmlns:p14="http://schemas.microsoft.com/office/powerpoint/2010/main" val="407089732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50B29BA9-25EC-47D4-918F-FB08A3BC88F7}" type="datetimeFigureOut">
              <a:rPr lang="en-US" smtClean="0"/>
              <a:t>8/24/2017</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4F3F89F3-B602-48AE-91E7-754DA5E077BE}"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399846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61062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2323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280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B29BA9-25EC-47D4-918F-FB08A3BC88F7}" type="datetimeFigureOut">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57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B29BA9-25EC-47D4-918F-FB08A3BC88F7}" type="datetimeFigureOut">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416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B29BA9-25EC-47D4-918F-FB08A3BC88F7}" type="datetimeFigureOut">
              <a:rPr lang="en-US" smtClean="0"/>
              <a:t>8/24/2017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643483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B29BA9-25EC-47D4-918F-FB08A3BC88F7}" type="datetimeFigureOut">
              <a:rPr lang="en-US" smtClean="0"/>
              <a:t>8/24/2017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333654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B29BA9-25EC-47D4-918F-FB08A3BC88F7}" type="datetimeFigureOut">
              <a:rPr lang="en-US" smtClean="0"/>
              <a:t>8/24/2017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7397202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0B29BA9-25EC-47D4-918F-FB08A3BC88F7}" type="datetimeFigureOut">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2127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0B29BA9-25EC-47D4-918F-FB08A3BC88F7}" type="datetimeFigureOut">
              <a:rPr lang="en-US" smtClean="0"/>
              <a:t>8/24/2017</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8756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0B29BA9-25EC-47D4-918F-FB08A3BC88F7}" type="datetimeFigureOut">
              <a:rPr lang="en-US" smtClean="0"/>
              <a:t>8/24/2017</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4F3F89F3-B602-48AE-91E7-754DA5E077BE}" type="slidenum">
              <a:rPr lang="en-US" smtClean="0"/>
              <a:t>‹#›</a:t>
            </a:fld>
            <a:endParaRPr lang="en-US"/>
          </a:p>
        </p:txBody>
      </p:sp>
    </p:spTree>
    <p:extLst>
      <p:ext uri="{BB962C8B-B14F-4D97-AF65-F5344CB8AC3E}">
        <p14:creationId xmlns:p14="http://schemas.microsoft.com/office/powerpoint/2010/main" val="2482891072"/>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True_name"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Language and thought</a:t>
            </a:r>
          </a:p>
        </p:txBody>
      </p:sp>
      <p:sp>
        <p:nvSpPr>
          <p:cNvPr id="5" name="Text Placeholder 4"/>
          <p:cNvSpPr>
            <a:spLocks noGrp="1"/>
          </p:cNvSpPr>
          <p:nvPr>
            <p:ph type="subTitle" idx="1"/>
          </p:nvPr>
        </p:nvSpPr>
        <p:spPr/>
        <p:txBody>
          <a:bodyPr/>
          <a:lstStyle/>
          <a:p>
            <a:r>
              <a:rPr lang="en-US" dirty="0"/>
              <a:t>How to express and understand thoughts.</a:t>
            </a:r>
          </a:p>
        </p:txBody>
      </p:sp>
    </p:spTree>
    <p:extLst>
      <p:ext uri="{BB962C8B-B14F-4D97-AF65-F5344CB8AC3E}">
        <p14:creationId xmlns:p14="http://schemas.microsoft.com/office/powerpoint/2010/main" val="176559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Creating a single state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183" y="2035665"/>
            <a:ext cx="3469958" cy="3719339"/>
          </a:xfrm>
          <a:prstGeom prst="rect">
            <a:avLst/>
          </a:prstGeom>
        </p:spPr>
      </p:pic>
    </p:spTree>
    <p:extLst>
      <p:ext uri="{BB962C8B-B14F-4D97-AF65-F5344CB8AC3E}">
        <p14:creationId xmlns:p14="http://schemas.microsoft.com/office/powerpoint/2010/main" val="2522700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5780" y="944880"/>
            <a:ext cx="8244840" cy="3970318"/>
          </a:xfrm>
          <a:prstGeom prst="rect">
            <a:avLst/>
          </a:prstGeom>
          <a:noFill/>
        </p:spPr>
        <p:txBody>
          <a:bodyPr wrap="square" rtlCol="0">
            <a:spAutoFit/>
          </a:bodyPr>
          <a:lstStyle/>
          <a:p>
            <a:r>
              <a:rPr lang="en-US" dirty="0" err="1"/>
              <a:t>Rnd</a:t>
            </a:r>
            <a:r>
              <a:rPr lang="en-US" dirty="0"/>
              <a:t> 1: Start a chain, leaving a loop large enough to bring the shuttle through later - </a:t>
            </a:r>
            <a:r>
              <a:rPr lang="en-US" dirty="0" err="1"/>
              <a:t>ch</a:t>
            </a:r>
            <a:r>
              <a:rPr lang="en-US" dirty="0"/>
              <a:t> 3, </a:t>
            </a:r>
            <a:r>
              <a:rPr lang="en-US" dirty="0" err="1"/>
              <a:t>vsp</a:t>
            </a:r>
            <a:r>
              <a:rPr lang="en-US" dirty="0"/>
              <a:t>, </a:t>
            </a:r>
            <a:r>
              <a:rPr lang="en-US" dirty="0" err="1"/>
              <a:t>ch</a:t>
            </a:r>
            <a:r>
              <a:rPr lang="en-US" dirty="0"/>
              <a:t> 3, bring the shuttle through the loop and draw tight - Mock Ring made.</a:t>
            </a:r>
          </a:p>
          <a:p>
            <a:endParaRPr lang="en-US" dirty="0"/>
          </a:p>
          <a:p>
            <a:r>
              <a:rPr lang="en-US" dirty="0" err="1"/>
              <a:t>Rnd</a:t>
            </a:r>
            <a:r>
              <a:rPr lang="en-US" dirty="0"/>
              <a:t> 2: *</a:t>
            </a:r>
            <a:r>
              <a:rPr lang="en-US" dirty="0" err="1"/>
              <a:t>Vsp</a:t>
            </a:r>
            <a:r>
              <a:rPr lang="en-US" dirty="0"/>
              <a:t>, (</a:t>
            </a:r>
            <a:r>
              <a:rPr lang="en-US" dirty="0" err="1"/>
              <a:t>ch</a:t>
            </a:r>
            <a:r>
              <a:rPr lang="en-US" dirty="0"/>
              <a:t> 2 ds, </a:t>
            </a:r>
            <a:r>
              <a:rPr lang="en-US" dirty="0" err="1"/>
              <a:t>vsp</a:t>
            </a:r>
            <a:r>
              <a:rPr lang="en-US" dirty="0"/>
              <a:t>) twice, </a:t>
            </a:r>
            <a:r>
              <a:rPr lang="en-US" dirty="0" err="1"/>
              <a:t>ch</a:t>
            </a:r>
            <a:r>
              <a:rPr lang="en-US" dirty="0"/>
              <a:t> 2 ds, j to next </a:t>
            </a:r>
            <a:r>
              <a:rPr lang="en-US" dirty="0" err="1"/>
              <a:t>vsp</a:t>
            </a:r>
            <a:r>
              <a:rPr lang="en-US" dirty="0"/>
              <a:t>, repeat from * once more.</a:t>
            </a:r>
          </a:p>
          <a:p>
            <a:endParaRPr lang="en-US" dirty="0"/>
          </a:p>
          <a:p>
            <a:r>
              <a:rPr lang="en-US" dirty="0" err="1"/>
              <a:t>Rnd</a:t>
            </a:r>
            <a:r>
              <a:rPr lang="en-US" dirty="0"/>
              <a:t> 3: (</a:t>
            </a:r>
            <a:r>
              <a:rPr lang="en-US" dirty="0" err="1"/>
              <a:t>Vsp</a:t>
            </a:r>
            <a:r>
              <a:rPr lang="en-US" dirty="0"/>
              <a:t>, </a:t>
            </a:r>
            <a:r>
              <a:rPr lang="en-US" dirty="0" err="1"/>
              <a:t>ch</a:t>
            </a:r>
            <a:r>
              <a:rPr lang="en-US" dirty="0"/>
              <a:t> 3 ds, j to next </a:t>
            </a:r>
            <a:r>
              <a:rPr lang="en-US" dirty="0" err="1"/>
              <a:t>vsp</a:t>
            </a:r>
            <a:r>
              <a:rPr lang="en-US" dirty="0"/>
              <a:t>) 6 times.</a:t>
            </a:r>
          </a:p>
          <a:p>
            <a:endParaRPr lang="en-US" dirty="0"/>
          </a:p>
          <a:p>
            <a:r>
              <a:rPr lang="en-US" dirty="0" err="1"/>
              <a:t>Rnd</a:t>
            </a:r>
            <a:r>
              <a:rPr lang="en-US" dirty="0"/>
              <a:t> 4: (</a:t>
            </a:r>
            <a:r>
              <a:rPr lang="en-US" dirty="0" err="1"/>
              <a:t>Vsp</a:t>
            </a:r>
            <a:r>
              <a:rPr lang="en-US" dirty="0"/>
              <a:t>, </a:t>
            </a:r>
            <a:r>
              <a:rPr lang="en-US" dirty="0" err="1"/>
              <a:t>ch</a:t>
            </a:r>
            <a:r>
              <a:rPr lang="en-US" dirty="0"/>
              <a:t> 4 ds, j to next </a:t>
            </a:r>
            <a:r>
              <a:rPr lang="en-US" dirty="0" err="1"/>
              <a:t>vsp</a:t>
            </a:r>
            <a:r>
              <a:rPr lang="en-US" dirty="0"/>
              <a:t>) 6 times.</a:t>
            </a:r>
          </a:p>
          <a:p>
            <a:endParaRPr lang="en-US" dirty="0"/>
          </a:p>
          <a:p>
            <a:r>
              <a:rPr lang="en-US" dirty="0" err="1"/>
              <a:t>Rnd</a:t>
            </a:r>
            <a:r>
              <a:rPr lang="en-US" dirty="0"/>
              <a:t> 5: (</a:t>
            </a:r>
            <a:r>
              <a:rPr lang="en-US" dirty="0" err="1"/>
              <a:t>Vsp</a:t>
            </a:r>
            <a:r>
              <a:rPr lang="en-US" dirty="0"/>
              <a:t>, </a:t>
            </a:r>
            <a:r>
              <a:rPr lang="en-US" dirty="0" err="1"/>
              <a:t>ch</a:t>
            </a:r>
            <a:r>
              <a:rPr lang="en-US" dirty="0"/>
              <a:t> 2 ds, </a:t>
            </a:r>
            <a:r>
              <a:rPr lang="en-US" dirty="0" err="1"/>
              <a:t>lp</a:t>
            </a:r>
            <a:r>
              <a:rPr lang="en-US" dirty="0"/>
              <a:t>, </a:t>
            </a:r>
            <a:r>
              <a:rPr lang="en-US" dirty="0" err="1"/>
              <a:t>ch</a:t>
            </a:r>
            <a:r>
              <a:rPr lang="en-US" dirty="0"/>
              <a:t> 3, </a:t>
            </a:r>
            <a:r>
              <a:rPr lang="en-US" dirty="0" err="1"/>
              <a:t>lp</a:t>
            </a:r>
            <a:r>
              <a:rPr lang="en-US" dirty="0"/>
              <a:t> </a:t>
            </a:r>
            <a:r>
              <a:rPr lang="en-US" dirty="0" err="1"/>
              <a:t>ch</a:t>
            </a:r>
            <a:r>
              <a:rPr lang="en-US" dirty="0"/>
              <a:t> 2, j to next </a:t>
            </a:r>
            <a:r>
              <a:rPr lang="en-US" dirty="0" err="1"/>
              <a:t>vsp</a:t>
            </a:r>
            <a:r>
              <a:rPr lang="en-US" dirty="0"/>
              <a:t>) 6 times.</a:t>
            </a:r>
          </a:p>
          <a:p>
            <a:endParaRPr lang="en-US" dirty="0"/>
          </a:p>
          <a:p>
            <a:r>
              <a:rPr lang="en-US" dirty="0" err="1"/>
              <a:t>Rnd</a:t>
            </a:r>
            <a:r>
              <a:rPr lang="en-US" dirty="0"/>
              <a:t> 6: *</a:t>
            </a:r>
            <a:r>
              <a:rPr lang="en-US" dirty="0" err="1"/>
              <a:t>Ch</a:t>
            </a:r>
            <a:r>
              <a:rPr lang="en-US" dirty="0"/>
              <a:t> 6, j to next 2p tog, r of (3 ds, p) 3 times, 3 ds, cl. R of 3 ds, j to last p of previous r, (5 ds, p) twice, 3 ds, cl. R of 3 ds, j to last p of previous r, (3 ds, p) twice, 3 ds, cl. </a:t>
            </a:r>
            <a:r>
              <a:rPr lang="en-US" dirty="0" err="1"/>
              <a:t>Ch</a:t>
            </a:r>
            <a:r>
              <a:rPr lang="en-US" dirty="0"/>
              <a:t> 6, j to next </a:t>
            </a:r>
            <a:r>
              <a:rPr lang="en-US" dirty="0" err="1"/>
              <a:t>vsp</a:t>
            </a:r>
            <a:r>
              <a:rPr lang="en-US" dirty="0"/>
              <a:t>, Repeat from *5 times more.</a:t>
            </a:r>
          </a:p>
        </p:txBody>
      </p:sp>
    </p:spTree>
    <p:extLst>
      <p:ext uri="{BB962C8B-B14F-4D97-AF65-F5344CB8AC3E}">
        <p14:creationId xmlns:p14="http://schemas.microsoft.com/office/powerpoint/2010/main" val="28865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Precision</a:t>
            </a:r>
          </a:p>
        </p:txBody>
      </p:sp>
      <p:sp>
        <p:nvSpPr>
          <p:cNvPr id="4" name="Text Placeholder 3"/>
          <p:cNvSpPr>
            <a:spLocks noGrp="1"/>
          </p:cNvSpPr>
          <p:nvPr>
            <p:ph type="body" idx="1"/>
          </p:nvPr>
        </p:nvSpPr>
        <p:spPr/>
        <p:txBody>
          <a:bodyPr/>
          <a:lstStyle/>
          <a:p>
            <a:r>
              <a:rPr lang="en-US" dirty="0"/>
              <a:t>The importance of numbers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60514"/>
            <a:ext cx="2026920" cy="2667000"/>
          </a:xfrm>
          <a:prstGeom prst="rect">
            <a:avLst/>
          </a:prstGeom>
        </p:spPr>
      </p:pic>
    </p:spTree>
    <p:extLst>
      <p:ext uri="{BB962C8B-B14F-4D97-AF65-F5344CB8AC3E}">
        <p14:creationId xmlns:p14="http://schemas.microsoft.com/office/powerpoint/2010/main" val="325428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28600"/>
            <a:ext cx="3429000" cy="5343895"/>
          </a:xfrm>
          <a:prstGeom prst="rect">
            <a:avLst/>
          </a:prstGeom>
        </p:spPr>
      </p:pic>
    </p:spTree>
    <p:extLst>
      <p:ext uri="{BB962C8B-B14F-4D97-AF65-F5344CB8AC3E}">
        <p14:creationId xmlns:p14="http://schemas.microsoft.com/office/powerpoint/2010/main" val="3066831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Numbers</a:t>
            </a:r>
          </a:p>
        </p:txBody>
      </p:sp>
      <p:sp>
        <p:nvSpPr>
          <p:cNvPr id="5" name="Content Placeholder 4"/>
          <p:cNvSpPr>
            <a:spLocks noGrp="1"/>
          </p:cNvSpPr>
          <p:nvPr>
            <p:ph idx="1"/>
          </p:nvPr>
        </p:nvSpPr>
        <p:spPr/>
        <p:txBody>
          <a:bodyPr/>
          <a:lstStyle/>
          <a:p>
            <a:r>
              <a:rPr lang="en-US" dirty="0"/>
              <a:t>Cardinal numbers (size) – one, two, three, …</a:t>
            </a:r>
          </a:p>
          <a:p>
            <a:r>
              <a:rPr lang="en-US" dirty="0"/>
              <a:t>Ordinal numbers (sequence) – first, second, third, …</a:t>
            </a:r>
          </a:p>
          <a:p>
            <a:r>
              <a:rPr lang="en-US" dirty="0"/>
              <a:t>What kinds of numbers were used to describe rituals?</a:t>
            </a:r>
          </a:p>
          <a:p>
            <a:r>
              <a:rPr lang="en-US" dirty="0"/>
              <a:t>What kinds of numbers were used to describe armies or herds of animals?</a:t>
            </a:r>
          </a:p>
        </p:txBody>
      </p:sp>
    </p:spTree>
    <p:extLst>
      <p:ext uri="{BB962C8B-B14F-4D97-AF65-F5344CB8AC3E}">
        <p14:creationId xmlns:p14="http://schemas.microsoft.com/office/powerpoint/2010/main" val="9647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p:txBody>
          <a:bodyPr>
            <a:normAutofit lnSpcReduction="10000"/>
          </a:bodyPr>
          <a:lstStyle/>
          <a:p>
            <a:r>
              <a:rPr lang="en-US" dirty="0"/>
              <a:t>Numbers as contrasts</a:t>
            </a:r>
          </a:p>
          <a:p>
            <a:pPr lvl="1"/>
            <a:r>
              <a:rPr lang="en-US" dirty="0"/>
              <a:t>One wolf versus a pack of wolves</a:t>
            </a:r>
          </a:p>
          <a:p>
            <a:r>
              <a:rPr lang="en-US" dirty="0"/>
              <a:t>Numbers as abstract quantities and manifestations</a:t>
            </a:r>
          </a:p>
          <a:p>
            <a:pPr lvl="1"/>
            <a:r>
              <a:rPr lang="en-US" dirty="0"/>
              <a:t>Two hands </a:t>
            </a:r>
          </a:p>
          <a:p>
            <a:pPr lvl="1"/>
            <a:r>
              <a:rPr lang="en-US" dirty="0"/>
              <a:t>Two eyes</a:t>
            </a:r>
          </a:p>
          <a:p>
            <a:pPr lvl="1"/>
            <a:r>
              <a:rPr lang="en-US" dirty="0"/>
              <a:t>Two major lights in the heavens – the sun and the moon</a:t>
            </a:r>
          </a:p>
          <a:p>
            <a:pPr lvl="1"/>
            <a:r>
              <a:rPr lang="en-US" dirty="0"/>
              <a:t>Two nights</a:t>
            </a:r>
          </a:p>
          <a:p>
            <a:r>
              <a:rPr lang="en-US" dirty="0"/>
              <a:t>The first distinctions were made between 1 and 2, and 2 and many.</a:t>
            </a:r>
          </a:p>
        </p:txBody>
      </p:sp>
    </p:spTree>
    <p:extLst>
      <p:ext uri="{BB962C8B-B14F-4D97-AF65-F5344CB8AC3E}">
        <p14:creationId xmlns:p14="http://schemas.microsoft.com/office/powerpoint/2010/main" val="212391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counting</a:t>
            </a:r>
          </a:p>
        </p:txBody>
      </p:sp>
      <p:sp>
        <p:nvSpPr>
          <p:cNvPr id="3" name="Content Placeholder 2"/>
          <p:cNvSpPr>
            <a:spLocks noGrp="1"/>
          </p:cNvSpPr>
          <p:nvPr>
            <p:ph idx="1"/>
          </p:nvPr>
        </p:nvSpPr>
        <p:spPr/>
        <p:txBody>
          <a:bodyPr/>
          <a:lstStyle/>
          <a:p>
            <a:r>
              <a:rPr lang="en-US" dirty="0"/>
              <a:t>Natives of the islands in the Torres Strait</a:t>
            </a:r>
          </a:p>
          <a:p>
            <a:pPr lvl="1"/>
            <a:r>
              <a:rPr lang="en-US" dirty="0" err="1"/>
              <a:t>Urapun</a:t>
            </a:r>
            <a:r>
              <a:rPr lang="en-US" dirty="0"/>
              <a:t> = one</a:t>
            </a:r>
          </a:p>
          <a:p>
            <a:pPr lvl="1"/>
            <a:r>
              <a:rPr lang="en-US" dirty="0" err="1"/>
              <a:t>Okosa</a:t>
            </a:r>
            <a:r>
              <a:rPr lang="en-US" dirty="0"/>
              <a:t> = two</a:t>
            </a:r>
          </a:p>
          <a:p>
            <a:pPr lvl="1"/>
            <a:r>
              <a:rPr lang="en-US" dirty="0" err="1"/>
              <a:t>Okosa-urapun</a:t>
            </a:r>
            <a:r>
              <a:rPr lang="en-US" dirty="0"/>
              <a:t> = three</a:t>
            </a:r>
          </a:p>
          <a:p>
            <a:pPr lvl="1"/>
            <a:r>
              <a:rPr lang="en-US" dirty="0" err="1"/>
              <a:t>Okosa-okosa</a:t>
            </a:r>
            <a:r>
              <a:rPr lang="en-US" dirty="0"/>
              <a:t> = four</a:t>
            </a:r>
          </a:p>
          <a:p>
            <a:pPr lvl="1"/>
            <a:r>
              <a:rPr lang="en-US" dirty="0" err="1"/>
              <a:t>Ras</a:t>
            </a:r>
            <a:r>
              <a:rPr lang="en-US" dirty="0"/>
              <a:t> = many</a:t>
            </a:r>
          </a:p>
        </p:txBody>
      </p:sp>
    </p:spTree>
    <p:extLst>
      <p:ext uri="{BB962C8B-B14F-4D97-AF65-F5344CB8AC3E}">
        <p14:creationId xmlns:p14="http://schemas.microsoft.com/office/powerpoint/2010/main" val="217262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990600"/>
            <a:ext cx="7543800" cy="4247317"/>
          </a:xfrm>
          <a:prstGeom prst="rect">
            <a:avLst/>
          </a:prstGeom>
          <a:noFill/>
        </p:spPr>
        <p:txBody>
          <a:bodyPr wrap="square" rtlCol="0">
            <a:spAutoFit/>
          </a:bodyPr>
          <a:lstStyle/>
          <a:p>
            <a:r>
              <a:rPr lang="en-US" dirty="0"/>
              <a:t>A squire was determined to shoot a crow which made its nest in the</a:t>
            </a:r>
            <a:br>
              <a:rPr lang="en-US" dirty="0"/>
            </a:br>
            <a:r>
              <a:rPr lang="en-US" dirty="0"/>
              <a:t>watch-tower of his estate. Repeatedly he had tried to surprise the</a:t>
            </a:r>
            <a:br>
              <a:rPr lang="en-US" dirty="0"/>
            </a:br>
            <a:r>
              <a:rPr lang="en-US" dirty="0"/>
              <a:t>bird, but in vain: at the approach of man the crow would leave its</a:t>
            </a:r>
            <a:br>
              <a:rPr lang="en-US" dirty="0"/>
            </a:br>
            <a:r>
              <a:rPr lang="en-US" dirty="0"/>
              <a:t>nest. From a distant tree it would watchfully wait until the man had</a:t>
            </a:r>
            <a:br>
              <a:rPr lang="en-US" dirty="0"/>
            </a:br>
            <a:r>
              <a:rPr lang="en-US" dirty="0"/>
              <a:t>left the tower and then return to its nest. One day the squire hit</a:t>
            </a:r>
            <a:br>
              <a:rPr lang="en-US" dirty="0"/>
            </a:br>
            <a:r>
              <a:rPr lang="en-US" dirty="0"/>
              <a:t>upon a ruse: two men entered the tower, one remained within, the</a:t>
            </a:r>
            <a:br>
              <a:rPr lang="en-US" dirty="0"/>
            </a:br>
            <a:r>
              <a:rPr lang="en-US" dirty="0"/>
              <a:t>other came out and went on. But the bird was not deceived: it kept</a:t>
            </a:r>
            <a:br>
              <a:rPr lang="en-US" dirty="0"/>
            </a:br>
            <a:r>
              <a:rPr lang="en-US" dirty="0"/>
              <a:t>away until the man within came out. The experiment was repeated</a:t>
            </a:r>
            <a:br>
              <a:rPr lang="en-US" dirty="0"/>
            </a:br>
            <a:r>
              <a:rPr lang="en-US" dirty="0"/>
              <a:t>on the succeeding days with two, three, then four men, yet without</a:t>
            </a:r>
            <a:br>
              <a:rPr lang="en-US" dirty="0"/>
            </a:br>
            <a:r>
              <a:rPr lang="en-US" dirty="0"/>
              <a:t>success. Finally, five men were sent: as before, all entered the</a:t>
            </a:r>
            <a:br>
              <a:rPr lang="en-US" dirty="0"/>
            </a:br>
            <a:r>
              <a:rPr lang="en-US" dirty="0"/>
              <a:t>tower, and one remained while the other four came out and went away.</a:t>
            </a:r>
            <a:br>
              <a:rPr lang="en-US" dirty="0"/>
            </a:br>
            <a:r>
              <a:rPr lang="en-US" dirty="0"/>
              <a:t>Here the crow lost count. Unable to distinguish between four and</a:t>
            </a:r>
            <a:br>
              <a:rPr lang="en-US" dirty="0"/>
            </a:br>
            <a:r>
              <a:rPr lang="en-US" dirty="0"/>
              <a:t>five it promptly returned to its nest.</a:t>
            </a:r>
          </a:p>
          <a:p>
            <a:endParaRPr lang="en-US" dirty="0"/>
          </a:p>
          <a:p>
            <a:r>
              <a:rPr lang="en-US" dirty="0"/>
              <a:t>				Tobias </a:t>
            </a:r>
            <a:r>
              <a:rPr lang="en-US" dirty="0" err="1"/>
              <a:t>Dantzig</a:t>
            </a:r>
            <a:r>
              <a:rPr lang="en-US" dirty="0"/>
              <a:t>, "Number, the Language of Science": 1930</a:t>
            </a:r>
          </a:p>
        </p:txBody>
      </p:sp>
    </p:spTree>
    <p:extLst>
      <p:ext uri="{BB962C8B-B14F-4D97-AF65-F5344CB8AC3E}">
        <p14:creationId xmlns:p14="http://schemas.microsoft.com/office/powerpoint/2010/main" val="2748408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Roman numbers</a:t>
            </a:r>
          </a:p>
        </p:txBody>
      </p:sp>
      <p:sp>
        <p:nvSpPr>
          <p:cNvPr id="3" name="Content Placeholder 2"/>
          <p:cNvSpPr>
            <a:spLocks noGrp="1"/>
          </p:cNvSpPr>
          <p:nvPr>
            <p:ph idx="1"/>
          </p:nvPr>
        </p:nvSpPr>
        <p:spPr/>
        <p:txBody>
          <a:bodyPr/>
          <a:lstStyle/>
          <a:p>
            <a:r>
              <a:rPr lang="en-US" dirty="0"/>
              <a:t>I</a:t>
            </a:r>
          </a:p>
          <a:p>
            <a:r>
              <a:rPr lang="en-US" dirty="0"/>
              <a:t>II</a:t>
            </a:r>
          </a:p>
          <a:p>
            <a:r>
              <a:rPr lang="en-US" dirty="0"/>
              <a:t>III</a:t>
            </a:r>
          </a:p>
          <a:p>
            <a:r>
              <a:rPr lang="en-US" dirty="0"/>
              <a:t>IV</a:t>
            </a:r>
          </a:p>
          <a:p>
            <a:r>
              <a:rPr lang="en-US" dirty="0"/>
              <a:t>V</a:t>
            </a:r>
          </a:p>
          <a:p>
            <a:r>
              <a:rPr lang="en-US" dirty="0"/>
              <a:t>VI</a:t>
            </a:r>
          </a:p>
          <a:p>
            <a:r>
              <a:rPr lang="en-US" dirty="0"/>
              <a:t>… ? What is the syntax for the number 967?</a:t>
            </a:r>
          </a:p>
        </p:txBody>
      </p:sp>
    </p:spTree>
    <p:extLst>
      <p:ext uri="{BB962C8B-B14F-4D97-AF65-F5344CB8AC3E}">
        <p14:creationId xmlns:p14="http://schemas.microsoft.com/office/powerpoint/2010/main" val="2946500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versus semantics</a:t>
            </a:r>
          </a:p>
        </p:txBody>
      </p:sp>
      <p:sp>
        <p:nvSpPr>
          <p:cNvPr id="3" name="Text Placeholder 2"/>
          <p:cNvSpPr>
            <a:spLocks noGrp="1"/>
          </p:cNvSpPr>
          <p:nvPr>
            <p:ph type="body" idx="1"/>
          </p:nvPr>
        </p:nvSpPr>
        <p:spPr/>
        <p:txBody>
          <a:bodyPr/>
          <a:lstStyle/>
          <a:p>
            <a:r>
              <a:rPr lang="en-US" dirty="0"/>
              <a:t>The chicken and the egg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3886200"/>
            <a:ext cx="1524000" cy="2153990"/>
          </a:xfrm>
          <a:prstGeom prst="rect">
            <a:avLst/>
          </a:prstGeom>
          <a:solidFill>
            <a:schemeClr val="accent2"/>
          </a:solidFill>
        </p:spPr>
      </p:pic>
    </p:spTree>
    <p:extLst>
      <p:ext uri="{BB962C8B-B14F-4D97-AF65-F5344CB8AC3E}">
        <p14:creationId xmlns:p14="http://schemas.microsoft.com/office/powerpoint/2010/main" val="2671736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19200" y="1676400"/>
            <a:ext cx="6858000" cy="1938992"/>
          </a:xfrm>
          <a:prstGeom prst="rect">
            <a:avLst/>
          </a:prstGeom>
          <a:noFill/>
        </p:spPr>
        <p:txBody>
          <a:bodyPr wrap="square" rtlCol="0">
            <a:spAutoFit/>
          </a:bodyPr>
          <a:lstStyle/>
          <a:p>
            <a:r>
              <a:rPr lang="en-US" sz="2400" dirty="0"/>
              <a:t>"...the tools we are trying to use and the language we are using to express or record our thoughts are the major determining factors determining what we can think or express at all"</a:t>
            </a:r>
          </a:p>
          <a:p>
            <a:r>
              <a:rPr lang="en-US" sz="2400" dirty="0"/>
              <a:t>						    </a:t>
            </a:r>
            <a:r>
              <a:rPr lang="en-US" sz="2400" dirty="0" err="1"/>
              <a:t>Edsger</a:t>
            </a:r>
            <a:r>
              <a:rPr lang="en-US" sz="2400" dirty="0"/>
              <a:t> W. Dijkstra [1972] </a:t>
            </a:r>
          </a:p>
        </p:txBody>
      </p:sp>
    </p:spTree>
    <p:extLst>
      <p:ext uri="{BB962C8B-B14F-4D97-AF65-F5344CB8AC3E}">
        <p14:creationId xmlns:p14="http://schemas.microsoft.com/office/powerpoint/2010/main" val="2001997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Mapping Syntax to Semantics via a meaning function</a:t>
            </a:r>
          </a:p>
        </p:txBody>
      </p:sp>
      <p:sp>
        <p:nvSpPr>
          <p:cNvPr id="2" name="TextBox 1"/>
          <p:cNvSpPr txBox="1"/>
          <p:nvPr/>
        </p:nvSpPr>
        <p:spPr>
          <a:xfrm>
            <a:off x="1981200" y="2674620"/>
            <a:ext cx="5094536" cy="523220"/>
          </a:xfrm>
          <a:prstGeom prst="rect">
            <a:avLst/>
          </a:prstGeom>
          <a:noFill/>
        </p:spPr>
        <p:txBody>
          <a:bodyPr wrap="none" rtlCol="0">
            <a:spAutoFit/>
          </a:bodyPr>
          <a:lstStyle/>
          <a:p>
            <a:r>
              <a:rPr lang="en-US" sz="2800" dirty="0"/>
              <a:t>m [ </a:t>
            </a:r>
            <a:r>
              <a:rPr lang="en-US" sz="2800" dirty="0">
                <a:solidFill>
                  <a:srgbClr val="FF0000"/>
                </a:solidFill>
              </a:rPr>
              <a:t>symbol</a:t>
            </a:r>
            <a:r>
              <a:rPr lang="en-US" sz="2800" dirty="0"/>
              <a:t> ] = </a:t>
            </a:r>
            <a:r>
              <a:rPr lang="en-US" sz="2800" dirty="0">
                <a:solidFill>
                  <a:srgbClr val="0070C0"/>
                </a:solidFill>
              </a:rPr>
              <a:t>meaning of symbol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6468" y="3779520"/>
            <a:ext cx="1524000" cy="2153990"/>
          </a:xfrm>
          <a:prstGeom prst="rect">
            <a:avLst/>
          </a:prstGeom>
          <a:solidFill>
            <a:schemeClr val="accent2"/>
          </a:solidFill>
        </p:spPr>
      </p:pic>
    </p:spTree>
    <p:extLst>
      <p:ext uri="{BB962C8B-B14F-4D97-AF65-F5344CB8AC3E}">
        <p14:creationId xmlns:p14="http://schemas.microsoft.com/office/powerpoint/2010/main" val="123678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58828830"/>
              </p:ext>
            </p:extLst>
          </p:nvPr>
        </p:nvGraphicFramePr>
        <p:xfrm>
          <a:off x="1524000" y="1397000"/>
          <a:ext cx="6096000" cy="33375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996144797"/>
                    </a:ext>
                  </a:extLst>
                </a:gridCol>
                <a:gridCol w="3048000">
                  <a:extLst>
                    <a:ext uri="{9D8B030D-6E8A-4147-A177-3AD203B41FA5}">
                      <a16:colId xmlns:a16="http://schemas.microsoft.com/office/drawing/2014/main" val="906319057"/>
                    </a:ext>
                  </a:extLst>
                </a:gridCol>
              </a:tblGrid>
              <a:tr h="370840">
                <a:tc>
                  <a:txBody>
                    <a:bodyPr/>
                    <a:lstStyle/>
                    <a:p>
                      <a:r>
                        <a:rPr lang="en-US" dirty="0"/>
                        <a:t>Roman Numeral</a:t>
                      </a:r>
                    </a:p>
                  </a:txBody>
                  <a:tcPr/>
                </a:tc>
                <a:tc>
                  <a:txBody>
                    <a:bodyPr/>
                    <a:lstStyle/>
                    <a:p>
                      <a:r>
                        <a:rPr lang="en-US" dirty="0"/>
                        <a:t>Meaning</a:t>
                      </a:r>
                    </a:p>
                  </a:txBody>
                  <a:tcPr/>
                </a:tc>
                <a:extLst>
                  <a:ext uri="{0D108BD9-81ED-4DB2-BD59-A6C34878D82A}">
                    <a16:rowId xmlns:a16="http://schemas.microsoft.com/office/drawing/2014/main" val="112254990"/>
                  </a:ext>
                </a:extLst>
              </a:tr>
              <a:tr h="370840">
                <a:tc>
                  <a:txBody>
                    <a:bodyPr/>
                    <a:lstStyle/>
                    <a:p>
                      <a:r>
                        <a:rPr lang="en-US" dirty="0"/>
                        <a:t>I</a:t>
                      </a:r>
                    </a:p>
                  </a:txBody>
                  <a:tcPr/>
                </a:tc>
                <a:tc>
                  <a:txBody>
                    <a:bodyPr/>
                    <a:lstStyle/>
                    <a:p>
                      <a:r>
                        <a:rPr lang="en-US" dirty="0"/>
                        <a:t>m [ I ] = 1</a:t>
                      </a:r>
                    </a:p>
                  </a:txBody>
                  <a:tcPr/>
                </a:tc>
                <a:extLst>
                  <a:ext uri="{0D108BD9-81ED-4DB2-BD59-A6C34878D82A}">
                    <a16:rowId xmlns:a16="http://schemas.microsoft.com/office/drawing/2014/main" val="1909704118"/>
                  </a:ext>
                </a:extLst>
              </a:tr>
              <a:tr h="370840">
                <a:tc>
                  <a:txBody>
                    <a:bodyPr/>
                    <a:lstStyle/>
                    <a:p>
                      <a:r>
                        <a:rPr lang="en-US" dirty="0"/>
                        <a:t>V</a:t>
                      </a:r>
                    </a:p>
                  </a:txBody>
                  <a:tcPr/>
                </a:tc>
                <a:tc>
                  <a:txBody>
                    <a:bodyPr/>
                    <a:lstStyle/>
                    <a:p>
                      <a:r>
                        <a:rPr lang="en-US" dirty="0"/>
                        <a:t>m [ V</a:t>
                      </a:r>
                      <a:r>
                        <a:rPr lang="en-US" baseline="0" dirty="0"/>
                        <a:t> ] = 5</a:t>
                      </a:r>
                      <a:endParaRPr lang="en-US" dirty="0"/>
                    </a:p>
                  </a:txBody>
                  <a:tcPr/>
                </a:tc>
                <a:extLst>
                  <a:ext uri="{0D108BD9-81ED-4DB2-BD59-A6C34878D82A}">
                    <a16:rowId xmlns:a16="http://schemas.microsoft.com/office/drawing/2014/main" val="821965961"/>
                  </a:ext>
                </a:extLst>
              </a:tr>
              <a:tr h="370840">
                <a:tc>
                  <a:txBody>
                    <a:bodyPr/>
                    <a:lstStyle/>
                    <a:p>
                      <a:r>
                        <a:rPr lang="en-US" dirty="0"/>
                        <a:t>X</a:t>
                      </a:r>
                    </a:p>
                  </a:txBody>
                  <a:tcPr/>
                </a:tc>
                <a:tc>
                  <a:txBody>
                    <a:bodyPr/>
                    <a:lstStyle/>
                    <a:p>
                      <a:r>
                        <a:rPr lang="en-US" dirty="0"/>
                        <a:t>m [ X ] = 10</a:t>
                      </a:r>
                    </a:p>
                  </a:txBody>
                  <a:tcPr/>
                </a:tc>
                <a:extLst>
                  <a:ext uri="{0D108BD9-81ED-4DB2-BD59-A6C34878D82A}">
                    <a16:rowId xmlns:a16="http://schemas.microsoft.com/office/drawing/2014/main" val="2173903685"/>
                  </a:ext>
                </a:extLst>
              </a:tr>
              <a:tr h="370840">
                <a:tc>
                  <a:txBody>
                    <a:bodyPr/>
                    <a:lstStyle/>
                    <a:p>
                      <a:r>
                        <a:rPr lang="en-US" dirty="0"/>
                        <a:t>L</a:t>
                      </a:r>
                    </a:p>
                  </a:txBody>
                  <a:tcPr/>
                </a:tc>
                <a:tc>
                  <a:txBody>
                    <a:bodyPr/>
                    <a:lstStyle/>
                    <a:p>
                      <a:r>
                        <a:rPr lang="en-US" dirty="0"/>
                        <a:t>m [ L ] = 50</a:t>
                      </a:r>
                    </a:p>
                  </a:txBody>
                  <a:tcPr/>
                </a:tc>
                <a:extLst>
                  <a:ext uri="{0D108BD9-81ED-4DB2-BD59-A6C34878D82A}">
                    <a16:rowId xmlns:a16="http://schemas.microsoft.com/office/drawing/2014/main" val="1618111144"/>
                  </a:ext>
                </a:extLst>
              </a:tr>
              <a:tr h="370840">
                <a:tc>
                  <a:txBody>
                    <a:bodyPr/>
                    <a:lstStyle/>
                    <a:p>
                      <a:r>
                        <a:rPr lang="en-US" dirty="0"/>
                        <a:t>C</a:t>
                      </a:r>
                    </a:p>
                  </a:txBody>
                  <a:tcPr/>
                </a:tc>
                <a:tc>
                  <a:txBody>
                    <a:bodyPr/>
                    <a:lstStyle/>
                    <a:p>
                      <a:r>
                        <a:rPr lang="en-US" dirty="0"/>
                        <a:t>m [ C ] = 100</a:t>
                      </a:r>
                    </a:p>
                  </a:txBody>
                  <a:tcPr/>
                </a:tc>
                <a:extLst>
                  <a:ext uri="{0D108BD9-81ED-4DB2-BD59-A6C34878D82A}">
                    <a16:rowId xmlns:a16="http://schemas.microsoft.com/office/drawing/2014/main" val="943751604"/>
                  </a:ext>
                </a:extLst>
              </a:tr>
              <a:tr h="370840">
                <a:tc>
                  <a:txBody>
                    <a:bodyPr/>
                    <a:lstStyle/>
                    <a:p>
                      <a:r>
                        <a:rPr lang="en-US" dirty="0"/>
                        <a:t>D</a:t>
                      </a:r>
                    </a:p>
                  </a:txBody>
                  <a:tcPr/>
                </a:tc>
                <a:tc>
                  <a:txBody>
                    <a:bodyPr/>
                    <a:lstStyle/>
                    <a:p>
                      <a:r>
                        <a:rPr lang="en-US" dirty="0"/>
                        <a:t>m [ D</a:t>
                      </a:r>
                      <a:r>
                        <a:rPr lang="en-US" baseline="0" dirty="0"/>
                        <a:t> ] = 500</a:t>
                      </a:r>
                      <a:endParaRPr lang="en-US" dirty="0"/>
                    </a:p>
                  </a:txBody>
                  <a:tcPr/>
                </a:tc>
                <a:extLst>
                  <a:ext uri="{0D108BD9-81ED-4DB2-BD59-A6C34878D82A}">
                    <a16:rowId xmlns:a16="http://schemas.microsoft.com/office/drawing/2014/main" val="2562543060"/>
                  </a:ext>
                </a:extLst>
              </a:tr>
              <a:tr h="370840">
                <a:tc>
                  <a:txBody>
                    <a:bodyPr/>
                    <a:lstStyle/>
                    <a:p>
                      <a:r>
                        <a:rPr lang="en-US" dirty="0"/>
                        <a:t>M</a:t>
                      </a:r>
                    </a:p>
                  </a:txBody>
                  <a:tcPr/>
                </a:tc>
                <a:tc>
                  <a:txBody>
                    <a:bodyPr/>
                    <a:lstStyle/>
                    <a:p>
                      <a:r>
                        <a:rPr lang="en-US" dirty="0"/>
                        <a:t>m [ M ] = 1000</a:t>
                      </a:r>
                    </a:p>
                  </a:txBody>
                  <a:tcPr/>
                </a:tc>
                <a:extLst>
                  <a:ext uri="{0D108BD9-81ED-4DB2-BD59-A6C34878D82A}">
                    <a16:rowId xmlns:a16="http://schemas.microsoft.com/office/drawing/2014/main" val="3450999044"/>
                  </a:ext>
                </a:extLst>
              </a:tr>
              <a:tr h="370840">
                <a:tc>
                  <a:txBody>
                    <a:bodyPr/>
                    <a:lstStyle/>
                    <a:p>
                      <a:r>
                        <a:rPr lang="en-US" dirty="0"/>
                        <a:t>V</a:t>
                      </a:r>
                    </a:p>
                  </a:txBody>
                  <a:tcPr/>
                </a:tc>
                <a:tc>
                  <a:txBody>
                    <a:bodyPr/>
                    <a:lstStyle/>
                    <a:p>
                      <a:r>
                        <a:rPr lang="en-US" dirty="0"/>
                        <a:t>m [</a:t>
                      </a:r>
                      <a:r>
                        <a:rPr lang="en-US" baseline="0" dirty="0"/>
                        <a:t> V ] = m [ V ] * 1000</a:t>
                      </a:r>
                      <a:endParaRPr lang="en-US" dirty="0"/>
                    </a:p>
                  </a:txBody>
                  <a:tcPr/>
                </a:tc>
                <a:extLst>
                  <a:ext uri="{0D108BD9-81ED-4DB2-BD59-A6C34878D82A}">
                    <a16:rowId xmlns:a16="http://schemas.microsoft.com/office/drawing/2014/main" val="4177781181"/>
                  </a:ext>
                </a:extLst>
              </a:tr>
            </a:tbl>
          </a:graphicData>
        </a:graphic>
      </p:graphicFrame>
      <p:cxnSp>
        <p:nvCxnSpPr>
          <p:cNvPr id="7" name="Straight Connector 6"/>
          <p:cNvCxnSpPr/>
          <p:nvPr/>
        </p:nvCxnSpPr>
        <p:spPr>
          <a:xfrm>
            <a:off x="1584960" y="441960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07280" y="4419600"/>
            <a:ext cx="15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689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MGM Year roman numerals p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045" y="115253"/>
            <a:ext cx="7143750" cy="5210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53837" y="5501640"/>
            <a:ext cx="2480166" cy="369332"/>
          </a:xfrm>
          <a:prstGeom prst="rect">
            <a:avLst/>
          </a:prstGeom>
          <a:noFill/>
        </p:spPr>
        <p:txBody>
          <a:bodyPr wrap="none" rtlCol="0">
            <a:spAutoFit/>
          </a:bodyPr>
          <a:lstStyle/>
          <a:p>
            <a:r>
              <a:rPr lang="en-US" dirty="0"/>
              <a:t>M [ MCMXXXIX ] = 1939 </a:t>
            </a:r>
          </a:p>
        </p:txBody>
      </p:sp>
      <p:cxnSp>
        <p:nvCxnSpPr>
          <p:cNvPr id="4" name="Straight Arrow Connector 3"/>
          <p:cNvCxnSpPr/>
          <p:nvPr/>
        </p:nvCxnSpPr>
        <p:spPr>
          <a:xfrm>
            <a:off x="868680" y="3558540"/>
            <a:ext cx="2042160" cy="7086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34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Summary…</a:t>
            </a:r>
          </a:p>
        </p:txBody>
      </p:sp>
      <p:sp>
        <p:nvSpPr>
          <p:cNvPr id="3" name="TextBox 2"/>
          <p:cNvSpPr txBox="1"/>
          <p:nvPr/>
        </p:nvSpPr>
        <p:spPr>
          <a:xfrm>
            <a:off x="1376362" y="2270760"/>
            <a:ext cx="6914198" cy="2308324"/>
          </a:xfrm>
          <a:prstGeom prst="rect">
            <a:avLst/>
          </a:prstGeom>
          <a:noFill/>
        </p:spPr>
        <p:txBody>
          <a:bodyPr wrap="square" rtlCol="0">
            <a:spAutoFit/>
          </a:bodyPr>
          <a:lstStyle/>
          <a:p>
            <a:r>
              <a:rPr lang="en-US" dirty="0"/>
              <a:t>It was argued that (1) language influences how we think, (2)</a:t>
            </a:r>
          </a:p>
          <a:p>
            <a:r>
              <a:rPr lang="en-US" dirty="0"/>
              <a:t>notational issues are non-trivial and oftentimes not obvious, and</a:t>
            </a:r>
          </a:p>
          <a:p>
            <a:r>
              <a:rPr lang="en-US" dirty="0"/>
              <a:t>(3) there exists a theoretical gap between the symbols used to</a:t>
            </a:r>
          </a:p>
          <a:p>
            <a:r>
              <a:rPr lang="en-US" dirty="0"/>
              <a:t>denote a thing - its </a:t>
            </a:r>
            <a:r>
              <a:rPr lang="en-US" b="1" dirty="0"/>
              <a:t>syntax</a:t>
            </a:r>
            <a:r>
              <a:rPr lang="en-US" dirty="0"/>
              <a:t>, and the meaning of that thing - its</a:t>
            </a:r>
          </a:p>
          <a:p>
            <a:r>
              <a:rPr lang="en-US" b="1" dirty="0"/>
              <a:t>semantics</a:t>
            </a:r>
            <a:r>
              <a:rPr lang="en-US" dirty="0"/>
              <a:t>.</a:t>
            </a:r>
          </a:p>
          <a:p>
            <a:endParaRPr lang="en-US" dirty="0"/>
          </a:p>
          <a:p>
            <a:r>
              <a:rPr lang="en-US" dirty="0"/>
              <a:t>Why are these issues important in the context of programming languages?</a:t>
            </a:r>
          </a:p>
        </p:txBody>
      </p:sp>
    </p:spTree>
    <p:extLst>
      <p:ext uri="{BB962C8B-B14F-4D97-AF65-F5344CB8AC3E}">
        <p14:creationId xmlns:p14="http://schemas.microsoft.com/office/powerpoint/2010/main" val="2272531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End</a:t>
            </a:r>
          </a:p>
        </p:txBody>
      </p:sp>
    </p:spTree>
    <p:extLst>
      <p:ext uri="{BB962C8B-B14F-4D97-AF65-F5344CB8AC3E}">
        <p14:creationId xmlns:p14="http://schemas.microsoft.com/office/powerpoint/2010/main" val="244468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Brain Games</a:t>
            </a:r>
          </a:p>
        </p:txBody>
      </p:sp>
      <p:sp>
        <p:nvSpPr>
          <p:cNvPr id="5" name="Text Placeholder 4"/>
          <p:cNvSpPr>
            <a:spLocks noGrp="1"/>
          </p:cNvSpPr>
          <p:nvPr>
            <p:ph type="body" idx="1"/>
          </p:nvPr>
        </p:nvSpPr>
        <p:spPr/>
        <p:txBody>
          <a:bodyPr/>
          <a:lstStyle/>
          <a:p>
            <a:r>
              <a:rPr lang="en-US" dirty="0"/>
              <a:t>Language Influences Thought/Memory</a:t>
            </a:r>
          </a:p>
        </p:txBody>
      </p:sp>
    </p:spTree>
    <p:extLst>
      <p:ext uri="{BB962C8B-B14F-4D97-AF65-F5344CB8AC3E}">
        <p14:creationId xmlns:p14="http://schemas.microsoft.com/office/powerpoint/2010/main" val="256574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rain Games Car Crash Memory Experiment.36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762000"/>
            <a:ext cx="6096000" cy="3429000"/>
          </a:xfrm>
          <a:prstGeom prst="rect">
            <a:avLst/>
          </a:prstGeom>
        </p:spPr>
      </p:pic>
    </p:spTree>
    <p:extLst>
      <p:ext uri="{BB962C8B-B14F-4D97-AF65-F5344CB8AC3E}">
        <p14:creationId xmlns:p14="http://schemas.microsoft.com/office/powerpoint/2010/main" val="130840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Thoughts and notations</a:t>
            </a:r>
          </a:p>
        </p:txBody>
      </p:sp>
      <p:sp>
        <p:nvSpPr>
          <p:cNvPr id="3" name="Text Placeholder 2"/>
          <p:cNvSpPr>
            <a:spLocks noGrp="1"/>
          </p:cNvSpPr>
          <p:nvPr>
            <p:ph type="body" idx="1"/>
          </p:nvPr>
        </p:nvSpPr>
        <p:spPr/>
        <p:txBody>
          <a:bodyPr/>
          <a:lstStyle/>
          <a:p>
            <a:r>
              <a:rPr lang="en-US" dirty="0"/>
              <a:t>Expressing thoughts</a:t>
            </a:r>
          </a:p>
        </p:txBody>
      </p:sp>
    </p:spTree>
    <p:extLst>
      <p:ext uri="{BB962C8B-B14F-4D97-AF65-F5344CB8AC3E}">
        <p14:creationId xmlns:p14="http://schemas.microsoft.com/office/powerpoint/2010/main" val="3436570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36E01-3390-4287-A34A-518973434F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418" y="316253"/>
            <a:ext cx="1669893" cy="2502570"/>
          </a:xfrm>
          <a:prstGeom prst="rect">
            <a:avLst/>
          </a:prstGeom>
        </p:spPr>
      </p:pic>
      <p:sp>
        <p:nvSpPr>
          <p:cNvPr id="6" name="TextBox 5">
            <a:extLst>
              <a:ext uri="{FF2B5EF4-FFF2-40B4-BE49-F238E27FC236}">
                <a16:creationId xmlns:a16="http://schemas.microsoft.com/office/drawing/2014/main" id="{4B9FDB46-DEEB-40A3-866F-6CFA5BB556C2}"/>
              </a:ext>
            </a:extLst>
          </p:cNvPr>
          <p:cNvSpPr txBox="1"/>
          <p:nvPr/>
        </p:nvSpPr>
        <p:spPr>
          <a:xfrm>
            <a:off x="1938804" y="316253"/>
            <a:ext cx="7074568" cy="2554545"/>
          </a:xfrm>
          <a:prstGeom prst="rect">
            <a:avLst/>
          </a:prstGeom>
          <a:noFill/>
        </p:spPr>
        <p:txBody>
          <a:bodyPr wrap="square" rtlCol="0">
            <a:spAutoFit/>
          </a:bodyPr>
          <a:lstStyle/>
          <a:p>
            <a:r>
              <a:rPr lang="en-US" sz="1600" dirty="0"/>
              <a:t>Socrates in </a:t>
            </a:r>
            <a:r>
              <a:rPr lang="en-US" sz="1600" dirty="0" err="1"/>
              <a:t>Cratylus</a:t>
            </a:r>
            <a:r>
              <a:rPr lang="en-US" sz="1600" dirty="0"/>
              <a:t> considers, without taking a position, the possibility whether names are "conventional" or "natural", that is, whether language is a system of arbitrary signs or whether words have an intrinsic relation to the things they signify</a:t>
            </a:r>
          </a:p>
          <a:p>
            <a:endParaRPr lang="en-US" sz="1600" dirty="0"/>
          </a:p>
          <a:p>
            <a:r>
              <a:rPr lang="en-US" sz="1600" dirty="0"/>
              <a:t>The ancient Jews considered God's true name so potent that its invocation conferred upon the speaker tremendous power over His creations. To prevent abuse of this power, as well as to avoid blasphemy, the name of God was always taboo, and increasingly disused so that by the time of Jesus their High Priest was supposedly the only individual who spoke it aloud — and then only in the Holy of Holies upon the Day of Atonement.</a:t>
            </a:r>
          </a:p>
        </p:txBody>
      </p:sp>
      <p:sp>
        <p:nvSpPr>
          <p:cNvPr id="7" name="TextBox 6">
            <a:extLst>
              <a:ext uri="{FF2B5EF4-FFF2-40B4-BE49-F238E27FC236}">
                <a16:creationId xmlns:a16="http://schemas.microsoft.com/office/drawing/2014/main" id="{7E6EE137-8AC8-4207-AA10-44C9DC4B4353}"/>
              </a:ext>
            </a:extLst>
          </p:cNvPr>
          <p:cNvSpPr txBox="1"/>
          <p:nvPr/>
        </p:nvSpPr>
        <p:spPr>
          <a:xfrm>
            <a:off x="233418" y="2997578"/>
            <a:ext cx="8656199" cy="2800767"/>
          </a:xfrm>
          <a:prstGeom prst="rect">
            <a:avLst/>
          </a:prstGeom>
          <a:noFill/>
        </p:spPr>
        <p:txBody>
          <a:bodyPr wrap="square" rtlCol="0">
            <a:spAutoFit/>
          </a:bodyPr>
          <a:lstStyle/>
          <a:p>
            <a:r>
              <a:rPr lang="en-US" sz="1600" dirty="0"/>
              <a:t>According to practices in folklore, knowledge of a true name allows one to affect another person or being magically. It is stated that knowing someone's, or something's, true name therefore gives the person (who knows the true name) power over them. This effect is used in many tales, such as in the German fairytale of Rumpelstiltskin: within Rumpelstiltskin and all its variants, the girl can free herself from the power of a supernatural helper who demands her child by learning its name.</a:t>
            </a:r>
          </a:p>
          <a:p>
            <a:endParaRPr lang="en-US" sz="1600" dirty="0"/>
          </a:p>
          <a:p>
            <a:r>
              <a:rPr lang="en-US" sz="1600" dirty="0"/>
              <a:t>In Scandinavian beliefs, more magical beasts, such as the Nix, could be defeated by calling their name. For the same reason significant objects in Germanic mythology, which were considered to have some kind of intrinsic personality, had their own names too, for example the legendary Sword </a:t>
            </a:r>
            <a:r>
              <a:rPr lang="en-US" sz="1600" dirty="0" err="1"/>
              <a:t>Balmung</a:t>
            </a:r>
            <a:r>
              <a:rPr lang="en-US" sz="1600" dirty="0"/>
              <a:t>.</a:t>
            </a:r>
          </a:p>
          <a:p>
            <a:endParaRPr lang="en-US" sz="1600" dirty="0"/>
          </a:p>
          <a:p>
            <a:pPr algn="ctr"/>
            <a:r>
              <a:rPr lang="en-US" sz="1600" dirty="0">
                <a:hlinkClick r:id="rId3"/>
              </a:rPr>
              <a:t>https://en.wikipedia.org/wiki/True_name</a:t>
            </a:r>
            <a:r>
              <a:rPr lang="en-US" sz="1600" dirty="0"/>
              <a:t> </a:t>
            </a:r>
          </a:p>
        </p:txBody>
      </p:sp>
    </p:spTree>
    <p:extLst>
      <p:ext uri="{BB962C8B-B14F-4D97-AF65-F5344CB8AC3E}">
        <p14:creationId xmlns:p14="http://schemas.microsoft.com/office/powerpoint/2010/main" val="167651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Capturing thoughts through abstractions (aka names)</a:t>
            </a:r>
          </a:p>
        </p:txBody>
      </p:sp>
      <p:sp>
        <p:nvSpPr>
          <p:cNvPr id="5" name="Content Placeholder 4"/>
          <p:cNvSpPr>
            <a:spLocks noGrp="1"/>
          </p:cNvSpPr>
          <p:nvPr>
            <p:ph idx="1"/>
          </p:nvPr>
        </p:nvSpPr>
        <p:spPr/>
        <p:txBody>
          <a:bodyPr/>
          <a:lstStyle/>
          <a:p>
            <a:r>
              <a:rPr lang="en-US" dirty="0"/>
              <a:t>Eskimos have 50 names for snow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514600"/>
            <a:ext cx="4876800" cy="3251200"/>
          </a:xfrm>
          <a:prstGeom prst="rect">
            <a:avLst/>
          </a:prstGeom>
        </p:spPr>
      </p:pic>
    </p:spTree>
    <p:extLst>
      <p:ext uri="{BB962C8B-B14F-4D97-AF65-F5344CB8AC3E}">
        <p14:creationId xmlns:p14="http://schemas.microsoft.com/office/powerpoint/2010/main" val="32359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color is this dress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1981200"/>
            <a:ext cx="3563471" cy="4038600"/>
          </a:xfrm>
          <a:prstGeom prst="rect">
            <a:avLst/>
          </a:prstGeom>
        </p:spPr>
      </p:pic>
    </p:spTree>
    <p:extLst>
      <p:ext uri="{BB962C8B-B14F-4D97-AF65-F5344CB8AC3E}">
        <p14:creationId xmlns:p14="http://schemas.microsoft.com/office/powerpoint/2010/main" val="323075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Sequences of States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871" y="1988820"/>
            <a:ext cx="4312674" cy="3569970"/>
          </a:xfrm>
          <a:prstGeom prst="rect">
            <a:avLst/>
          </a:prstGeom>
        </p:spPr>
      </p:pic>
      <p:sp>
        <p:nvSpPr>
          <p:cNvPr id="5" name="TextBox 4"/>
          <p:cNvSpPr txBox="1"/>
          <p:nvPr/>
        </p:nvSpPr>
        <p:spPr>
          <a:xfrm>
            <a:off x="2724871" y="5693855"/>
            <a:ext cx="4428135" cy="369332"/>
          </a:xfrm>
          <a:prstGeom prst="rect">
            <a:avLst/>
          </a:prstGeom>
          <a:noFill/>
        </p:spPr>
        <p:txBody>
          <a:bodyPr wrap="none" rtlCol="0">
            <a:spAutoFit/>
          </a:bodyPr>
          <a:lstStyle/>
          <a:p>
            <a:r>
              <a:rPr lang="en-US" dirty="0"/>
              <a:t>Chopin Ballade in A Flat Major (Bars 99 - 123)</a:t>
            </a:r>
          </a:p>
        </p:txBody>
      </p:sp>
    </p:spTree>
    <p:extLst>
      <p:ext uri="{BB962C8B-B14F-4D97-AF65-F5344CB8AC3E}">
        <p14:creationId xmlns:p14="http://schemas.microsoft.com/office/powerpoint/2010/main" val="312995796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2332</TotalTime>
  <Words>865</Words>
  <Application>Microsoft Office PowerPoint</Application>
  <PresentationFormat>On-screen Show (4:3)</PresentationFormat>
  <Paragraphs>99</Paragraphs>
  <Slides>24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Gallery</vt:lpstr>
      <vt:lpstr>Language and thought</vt:lpstr>
      <vt:lpstr>PowerPoint Presentation</vt:lpstr>
      <vt:lpstr>Brain Games</vt:lpstr>
      <vt:lpstr>PowerPoint Presentation</vt:lpstr>
      <vt:lpstr>Thoughts and notations</vt:lpstr>
      <vt:lpstr>PowerPoint Presentation</vt:lpstr>
      <vt:lpstr>Capturing thoughts through abstractions (aka names)</vt:lpstr>
      <vt:lpstr>What color is this dress</vt:lpstr>
      <vt:lpstr>Sequences of States</vt:lpstr>
      <vt:lpstr>Sequences Creating a single state</vt:lpstr>
      <vt:lpstr>PowerPoint Presentation</vt:lpstr>
      <vt:lpstr>Precision</vt:lpstr>
      <vt:lpstr>PowerPoint Presentation</vt:lpstr>
      <vt:lpstr>Numbers</vt:lpstr>
      <vt:lpstr>Abstraction</vt:lpstr>
      <vt:lpstr>Primitive counting</vt:lpstr>
      <vt:lpstr>PowerPoint Presentation</vt:lpstr>
      <vt:lpstr>Roman numbers</vt:lpstr>
      <vt:lpstr>Syntax versus semantics</vt:lpstr>
      <vt:lpstr>Mapping Syntax to Semantics via a meaning function</vt:lpstr>
      <vt:lpstr>PowerPoint Presentation</vt:lpstr>
      <vt:lpstr>PowerPoint Presentation</vt:lpstr>
      <vt:lpstr>In Summary…</vt:lpstr>
      <vt:lpstr>The End</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vwinter</dc:creator>
  <cp:lastModifiedBy>Victor Winter</cp:lastModifiedBy>
  <cp:revision>100</cp:revision>
  <dcterms:created xsi:type="dcterms:W3CDTF">2012-08-22T13:17:44Z</dcterms:created>
  <dcterms:modified xsi:type="dcterms:W3CDTF">2017-08-24T13:46:18Z</dcterms:modified>
</cp:coreProperties>
</file>